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Montserrat SemiBold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Roboto Mon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4.xml"/><Relationship Id="rId32" Type="http://schemas.openxmlformats.org/officeDocument/2006/relationships/font" Target="fonts/RobotoMon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RobotoMono-boldItalic.fntdata"/><Relationship Id="rId15" Type="http://schemas.openxmlformats.org/officeDocument/2006/relationships/font" Target="fonts/MontserratSemiBold-regular.fntdata"/><Relationship Id="rId14" Type="http://schemas.openxmlformats.org/officeDocument/2006/relationships/slide" Target="slides/slide8.xml"/><Relationship Id="rId17" Type="http://schemas.openxmlformats.org/officeDocument/2006/relationships/font" Target="fonts/MontserratSemiBold-italic.fntdata"/><Relationship Id="rId16" Type="http://schemas.openxmlformats.org/officeDocument/2006/relationships/font" Target="fonts/MontserratSemiBold-bold.fntdata"/><Relationship Id="rId19" Type="http://schemas.openxmlformats.org/officeDocument/2006/relationships/font" Target="fonts/Roboto-regular.fntdata"/><Relationship Id="rId18" Type="http://schemas.openxmlformats.org/officeDocument/2006/relationships/font" Target="fonts/MontserratSemiBold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47b1e7d27d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47b1e7d27d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Yuyan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4d07f466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4d07f466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Yuyan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4d07f46697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4d07f46697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Yuyan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4d07f46697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4d07f46697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Amogh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4d07f46697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4d07f46697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Yuyan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4d09aeca2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4d09aeca2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Henry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4d07f46697_0_9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4d07f46697_0_9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Amogh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4d09aeca26_1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4d09aeca26_1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Henry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55" name="Google Shape;55;p14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56" name="Google Shape;56;p14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4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4" name="Google Shape;64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90" name="Google Shape;90;p1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6" name="Google Shape;116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1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1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6" name="Google Shape;136;p19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42" name="Google Shape;142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" name="Google Shape;152;p2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3" name="Google Shape;153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5" name="Google Shape;165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2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Google Shape;175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9" name="Google Shape;17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23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86" name="Google Shape;186;p23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2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2" name="Google Shape;212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4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24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16" name="Google Shape;216;p2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7" name="Google Shape;21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0" name="Google Shape;220;p2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5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3" name="Google Shape;22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2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0" name="Google Shape;230;p2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26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9" name="Google Shape;249;p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0" name="Google Shape;25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2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58" name="Google Shape;258;p28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59" name="Google Shape;25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0" name="Google Shape;260;p28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1" name="Google Shape;26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2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67" name="Google Shape;267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</a:t>
            </a:r>
            <a:r>
              <a:rPr lang="en"/>
              <a:t> String Matching</a:t>
            </a:r>
            <a:endParaRPr/>
          </a:p>
        </p:txBody>
      </p:sp>
      <p:sp>
        <p:nvSpPr>
          <p:cNvPr id="274" name="Google Shape;274;p29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Henry Chen, Amogh Ghadge, Yuyan Wang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Formulation</a:t>
            </a:r>
            <a:endParaRPr/>
          </a:p>
        </p:txBody>
      </p:sp>
      <p:pic>
        <p:nvPicPr>
          <p:cNvPr id="280" name="Google Shape;280;p30" title="ChatGPT Image Apr 1, 2025, 02_38_52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6263" y="1850575"/>
            <a:ext cx="3221376" cy="2147599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0"/>
          <p:cNvSpPr txBox="1"/>
          <p:nvPr/>
        </p:nvSpPr>
        <p:spPr>
          <a:xfrm>
            <a:off x="1365850" y="4236100"/>
            <a:ext cx="64746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Goal: Make the runtime faster than O(n*m), on average O(n+m).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 is the size of Text and m is the size of Pattern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1365850" y="1279225"/>
            <a:ext cx="63357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Problem: Find all occurrences of pattern in the text and return all indices they start at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Approach</a:t>
            </a:r>
            <a:endParaRPr/>
          </a:p>
        </p:txBody>
      </p:sp>
      <p:sp>
        <p:nvSpPr>
          <p:cNvPr id="288" name="Google Shape;288;p31"/>
          <p:cNvSpPr txBox="1"/>
          <p:nvPr/>
        </p:nvSpPr>
        <p:spPr>
          <a:xfrm>
            <a:off x="1365850" y="4429325"/>
            <a:ext cx="6083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Runtime: O(n*m) where the size of the string is N and the size of the pattern is M.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9" name="Google Shape;289;p31"/>
          <p:cNvSpPr txBox="1"/>
          <p:nvPr/>
        </p:nvSpPr>
        <p:spPr>
          <a:xfrm>
            <a:off x="1365850" y="1279225"/>
            <a:ext cx="60834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Approach: Run through the String and check every possible substring.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0" name="Google Shape;29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438" y="2025625"/>
            <a:ext cx="4373120" cy="204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 String Matching</a:t>
            </a:r>
            <a:r>
              <a:rPr lang="en"/>
              <a:t> Algorithm</a:t>
            </a:r>
            <a:endParaRPr/>
          </a:p>
        </p:txBody>
      </p:sp>
      <p:sp>
        <p:nvSpPr>
          <p:cNvPr id="296" name="Google Shape;296;p32"/>
          <p:cNvSpPr txBox="1"/>
          <p:nvPr>
            <p:ph idx="1" type="body"/>
          </p:nvPr>
        </p:nvSpPr>
        <p:spPr>
          <a:xfrm>
            <a:off x="1297500" y="1307850"/>
            <a:ext cx="70389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Rabin-Karp do?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Hashes substrings by encoding characters in accordance with their order.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Computes hashes of new </a:t>
            </a:r>
            <a:r>
              <a:rPr lang="en"/>
              <a:t>windows</a:t>
            </a:r>
            <a:r>
              <a:rPr lang="en"/>
              <a:t> fast by utilizing the </a:t>
            </a:r>
            <a:r>
              <a:rPr lang="en"/>
              <a:t>last</a:t>
            </a:r>
            <a:r>
              <a:rPr lang="en"/>
              <a:t> hash value.</a:t>
            </a:r>
            <a:endParaRPr/>
          </a:p>
        </p:txBody>
      </p:sp>
      <p:sp>
        <p:nvSpPr>
          <p:cNvPr id="297" name="Google Shape;297;p32"/>
          <p:cNvSpPr txBox="1"/>
          <p:nvPr/>
        </p:nvSpPr>
        <p:spPr>
          <a:xfrm>
            <a:off x="2477100" y="2799875"/>
            <a:ext cx="4189800" cy="202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Variables: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 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the Text that we are going to find the pattern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number of possible characters in string space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q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a large prime number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substring with length </a:t>
            </a: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unicode of all characters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Function: Example</a:t>
            </a:r>
            <a:endParaRPr/>
          </a:p>
        </p:txBody>
      </p:sp>
      <p:sp>
        <p:nvSpPr>
          <p:cNvPr id="303" name="Google Shape;303;p33"/>
          <p:cNvSpPr txBox="1"/>
          <p:nvPr/>
        </p:nvSpPr>
        <p:spPr>
          <a:xfrm>
            <a:off x="249950" y="2606075"/>
            <a:ext cx="26088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substring with length </a:t>
            </a: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m</a:t>
            </a:r>
            <a:endParaRPr sz="10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" sz="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S[i]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character at S[i]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to prevent overflow</a:t>
            </a:r>
            <a:b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33"/>
          <p:cNvSpPr txBox="1"/>
          <p:nvPr/>
        </p:nvSpPr>
        <p:spPr>
          <a:xfrm>
            <a:off x="3342900" y="2675200"/>
            <a:ext cx="49935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s1 = “acc”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= (‘c’ - ’a’ + 1) * 26^0 + (‘c’ - ’a’ + 1) * 26^1 + (‘a’ - ’a’ + 1)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3 * 26^0 + 3 * 26^1 + 1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757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s2 = “cac”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= (‘c’ - ’a’ + 1) * 26^0 + (‘a’ - ’a’ + 1) * 26^1 + (‘c’ - ’a’ + 1)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3 * 26^0 + 1 * 26^1 + 3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2057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5" name="Google Shape;3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263" y="1645050"/>
            <a:ext cx="6397476" cy="48417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3"/>
          <p:cNvSpPr/>
          <p:nvPr/>
        </p:nvSpPr>
        <p:spPr>
          <a:xfrm>
            <a:off x="365475" y="4335150"/>
            <a:ext cx="1754700" cy="558000"/>
          </a:xfrm>
          <a:prstGeom prst="wedgeRectCallout">
            <a:avLst>
              <a:gd fmla="val -21947" name="adj1"/>
              <a:gd fmla="val -73458" name="adj2"/>
            </a:avLst>
          </a:prstGeom>
          <a:solidFill>
            <a:srgbClr val="82C7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set to a large prime number to avoid collisions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Rolling Hash: Example</a:t>
            </a:r>
            <a:endParaRPr/>
          </a:p>
        </p:txBody>
      </p:sp>
      <p:pic>
        <p:nvPicPr>
          <p:cNvPr id="312" name="Google Shape;3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51" y="1646371"/>
            <a:ext cx="7038899" cy="378057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4"/>
          <p:cNvSpPr txBox="1"/>
          <p:nvPr/>
        </p:nvSpPr>
        <p:spPr>
          <a:xfrm>
            <a:off x="135150" y="2638850"/>
            <a:ext cx="21549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hash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hash value of substring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all possible char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highest order coefficient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a large prime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34"/>
          <p:cNvSpPr txBox="1"/>
          <p:nvPr/>
        </p:nvSpPr>
        <p:spPr>
          <a:xfrm>
            <a:off x="2572950" y="2853175"/>
            <a:ext cx="3998100" cy="19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Hash of “acc” is 757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“a” = (ord(“a”) - ord(“a”) + 1) = 1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“d” = (ord(“d”) - ord(“a”)+ 1) = 4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 = 26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 = 26 ^ 2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Substring is represented by a three digit base 26 number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 = 10^ 9 + 7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Hash = (26 * (757 - 1 * 26 ^ 2) + 4) mod (10^ 9 + 7)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Hash =  2110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5" name="Google Shape;31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2625" y="3021400"/>
            <a:ext cx="1754404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5"/>
          <p:cNvSpPr txBox="1"/>
          <p:nvPr/>
        </p:nvSpPr>
        <p:spPr>
          <a:xfrm>
            <a:off x="1259225" y="737575"/>
            <a:ext cx="7467300" cy="426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# find all indices in the text that match the pattern 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def rabin_karp(text, 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indices, base, q, target_hash, curr_hash, l = [], 26, 10**9 + 7, 0, 0, 0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# Compute the hash of the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for i in range(len(pattern)):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Go in reverse of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target_hash = (target_hash * base + (ord(pattern[i]) + 1))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# Sliding window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for r in range(len(text)):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curr_hash = (curr_hash * base + (ord(text[r]) + 1))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Rolling hash update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if r - l + 1 &gt; len(pattern):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curr_hash = (curr_hash - (ord(text[l]) + 1) * pow(base, len(pattern), q))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l += 1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Check if the current window matches the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if r - l + 1 == len(pattern) and curr_hash == target_hash: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if text[l:r+1] == pattern: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    indices.append(l)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return indices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1" name="Google Shape;321;p35"/>
          <p:cNvSpPr txBox="1"/>
          <p:nvPr>
            <p:ph type="title"/>
          </p:nvPr>
        </p:nvSpPr>
        <p:spPr>
          <a:xfrm>
            <a:off x="1259225" y="2352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Pseudocode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Complexity</a:t>
            </a:r>
            <a:endParaRPr/>
          </a:p>
        </p:txBody>
      </p:sp>
      <p:sp>
        <p:nvSpPr>
          <p:cNvPr id="327" name="Google Shape;327;p36"/>
          <p:cNvSpPr txBox="1"/>
          <p:nvPr>
            <p:ph idx="1" type="body"/>
          </p:nvPr>
        </p:nvSpPr>
        <p:spPr>
          <a:xfrm>
            <a:off x="1297500" y="1567550"/>
            <a:ext cx="6699600" cy="32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Complexity: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</a:t>
            </a:r>
            <a:r>
              <a:rPr lang="en"/>
              <a:t>purious hits are when the hash value of the pattern matches with the hash value of a window but the content of the </a:t>
            </a:r>
            <a:r>
              <a:rPr lang="en"/>
              <a:t>window</a:t>
            </a:r>
            <a:r>
              <a:rPr lang="en"/>
              <a:t> is not equal to the pattern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Occurs as a result of modding by q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Require manual check when hashes equal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average case and best case complexity of Rabin-Karp algorithm is O(m + n) and the worst case complexity is O(mn).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Worst case occurs when pattern matches every </a:t>
            </a:r>
            <a:r>
              <a:rPr lang="en"/>
              <a:t>window in the text</a:t>
            </a:r>
            <a:endParaRPr/>
          </a:p>
        </p:txBody>
      </p:sp>
      <p:pic>
        <p:nvPicPr>
          <p:cNvPr id="328" name="Google Shape;32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375" y="3751329"/>
            <a:ext cx="5909250" cy="87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